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9" r:id="rId4"/>
    <p:sldId id="258" r:id="rId5"/>
    <p:sldId id="260" r:id="rId6"/>
    <p:sldId id="259" r:id="rId7"/>
    <p:sldId id="261" r:id="rId8"/>
    <p:sldId id="263" r:id="rId9"/>
    <p:sldId id="262" r:id="rId10"/>
    <p:sldId id="264" r:id="rId11"/>
    <p:sldId id="265" r:id="rId12"/>
    <p:sldId id="268" r:id="rId13"/>
    <p:sldId id="267" r:id="rId14"/>
    <p:sldId id="266" r:id="rId15"/>
    <p:sldId id="270"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3" d="100"/>
          <a:sy n="83" d="100"/>
        </p:scale>
        <p:origin x="-1832"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365248"/>
            <a:ext cx="7772400" cy="978408"/>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dirty="0"/>
          </a:p>
        </p:txBody>
      </p:sp>
      <p:sp>
        <p:nvSpPr>
          <p:cNvPr id="3" name="Subtitle 2"/>
          <p:cNvSpPr>
            <a:spLocks noGrp="1"/>
          </p:cNvSpPr>
          <p:nvPr>
            <p:ph type="subTitle" idx="1"/>
          </p:nvPr>
        </p:nvSpPr>
        <p:spPr>
          <a:xfrm>
            <a:off x="685800" y="3352800"/>
            <a:ext cx="7772400" cy="877824"/>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805082" y="969264"/>
            <a:ext cx="3657600" cy="1161288"/>
          </a:xfrm>
        </p:spPr>
        <p:txBody>
          <a:bodyPr anchor="b">
            <a:noAutofit/>
          </a:bodyPr>
          <a:lstStyle>
            <a:lvl1pPr algn="l">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63388" y="510988"/>
            <a:ext cx="3657600" cy="5553636"/>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799853" y="2130552"/>
            <a:ext cx="3657600" cy="3584448"/>
          </a:xfrm>
        </p:spPr>
        <p:txBody>
          <a:bodyPr vert="horz" lIns="91440" tIns="45720" rIns="91440" bIns="45720" rtlCol="0">
            <a:normAutofit/>
          </a:bodyPr>
          <a:lstStyle>
            <a:lvl1pPr marL="0" indent="0">
              <a:spcBef>
                <a:spcPts val="10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51376"/>
            <a:ext cx="7776882" cy="1014984"/>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1828800" y="457199"/>
            <a:ext cx="5486400" cy="3644153"/>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toryboard">
    <p:spTree>
      <p:nvGrpSpPr>
        <p:cNvPr id="1" name=""/>
        <p:cNvGrpSpPr/>
        <p:nvPr/>
      </p:nvGrpSpPr>
      <p:grpSpPr>
        <a:xfrm>
          <a:off x="0" y="0"/>
          <a:ext cx="0" cy="0"/>
          <a:chOff x="0" y="0"/>
          <a:chExt cx="0" cy="0"/>
        </a:xfrm>
      </p:grpSpPr>
      <p:sp>
        <p:nvSpPr>
          <p:cNvPr id="2" name="Title 1"/>
          <p:cNvSpPr>
            <a:spLocks noGrp="1"/>
          </p:cNvSpPr>
          <p:nvPr>
            <p:ph type="title"/>
          </p:nvPr>
        </p:nvSpPr>
        <p:spPr>
          <a:xfrm>
            <a:off x="685800" y="4155141"/>
            <a:ext cx="7776882" cy="1013011"/>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8580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
        <p:nvSpPr>
          <p:cNvPr id="11" name="Picture Placeholder 2"/>
          <p:cNvSpPr>
            <a:spLocks noGrp="1"/>
          </p:cNvSpPr>
          <p:nvPr>
            <p:ph type="pic" idx="13"/>
          </p:nvPr>
        </p:nvSpPr>
        <p:spPr>
          <a:xfrm>
            <a:off x="68580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6" name="Picture Placeholder 2"/>
          <p:cNvSpPr>
            <a:spLocks noGrp="1"/>
          </p:cNvSpPr>
          <p:nvPr>
            <p:ph type="pic" idx="14"/>
          </p:nvPr>
        </p:nvSpPr>
        <p:spPr>
          <a:xfrm>
            <a:off x="341249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7" name="Picture Placeholder 2"/>
          <p:cNvSpPr>
            <a:spLocks noGrp="1"/>
          </p:cNvSpPr>
          <p:nvPr>
            <p:ph type="pic" idx="15"/>
          </p:nvPr>
        </p:nvSpPr>
        <p:spPr>
          <a:xfrm>
            <a:off x="341249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8" name="Picture Placeholder 2"/>
          <p:cNvSpPr>
            <a:spLocks noGrp="1"/>
          </p:cNvSpPr>
          <p:nvPr>
            <p:ph type="pic" idx="16"/>
          </p:nvPr>
        </p:nvSpPr>
        <p:spPr>
          <a:xfrm>
            <a:off x="613918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9" name="Picture Placeholder 2"/>
          <p:cNvSpPr>
            <a:spLocks noGrp="1"/>
          </p:cNvSpPr>
          <p:nvPr>
            <p:ph type="pic" idx="17"/>
          </p:nvPr>
        </p:nvSpPr>
        <p:spPr>
          <a:xfrm>
            <a:off x="613918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62800" y="533400"/>
            <a:ext cx="1600200" cy="5592763"/>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685800" y="533400"/>
            <a:ext cx="6019800" cy="5592763"/>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a:xfrm>
            <a:off x="685800" y="1869141"/>
            <a:ext cx="7770813" cy="4257022"/>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267200"/>
            <a:ext cx="7772400" cy="977153"/>
          </a:xfrm>
        </p:spPr>
        <p:txBody>
          <a:bodyPr anchor="b" anchorCtr="0">
            <a:no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685799" y="5257800"/>
            <a:ext cx="7770813" cy="874058"/>
          </a:xfrm>
        </p:spPr>
        <p:txBody>
          <a:bodyPr>
            <a:normAutofit/>
          </a:bodyPr>
          <a:lstStyle>
            <a:lvl1pPr marL="0" indent="0" algn="ctr">
              <a:spcBef>
                <a:spcPts val="300"/>
              </a:spcBef>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
        <p:nvSpPr>
          <p:cNvPr id="8" name="Picture Placeholder 7"/>
          <p:cNvSpPr>
            <a:spLocks noGrp="1"/>
          </p:cNvSpPr>
          <p:nvPr>
            <p:ph type="pic" sz="quarter" idx="13"/>
          </p:nvPr>
        </p:nvSpPr>
        <p:spPr>
          <a:xfrm rot="21540000">
            <a:off x="2056196" y="424650"/>
            <a:ext cx="5031609" cy="337580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a:lstStyle>
            <a:lvl1pPr>
              <a:buFont typeface="Arial" pitchFamily="34" charset="0"/>
              <a:buNone/>
              <a:defRPr/>
            </a:lvl1pPr>
          </a:lstStyle>
          <a:p>
            <a:r>
              <a:rPr lang="en-US" smtClean="0"/>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990600"/>
            <a:ext cx="7770813" cy="1743075"/>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685800" y="2756647"/>
            <a:ext cx="7770813" cy="1281953"/>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p>
            <a:r>
              <a:rPr lang="en-US" smtClean="0"/>
              <a:t>Click to edit Master title style</a:t>
            </a:r>
            <a:endParaRPr/>
          </a:p>
        </p:txBody>
      </p:sp>
      <p:sp>
        <p:nvSpPr>
          <p:cNvPr id="3" name="Content Placeholder 2"/>
          <p:cNvSpPr>
            <a:spLocks noGrp="1"/>
          </p:cNvSpPr>
          <p:nvPr>
            <p:ph sz="half" idx="1"/>
          </p:nvPr>
        </p:nvSpPr>
        <p:spPr>
          <a:xfrm>
            <a:off x="685800" y="1760538"/>
            <a:ext cx="3611880" cy="4365625"/>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844733" y="1760538"/>
            <a:ext cx="3611880" cy="4365625"/>
          </a:xfrm>
        </p:spPr>
        <p:txBody>
          <a:bodyPr>
            <a:normAutofit/>
          </a:bodyPr>
          <a:lstStyle>
            <a:lvl1pPr>
              <a:defRPr sz="2200"/>
            </a:lvl1pPr>
            <a:lvl2pPr>
              <a:defRPr sz="2000"/>
            </a:lvl2pPr>
            <a:lvl3pPr>
              <a:defRPr sz="2000"/>
            </a:lvl3pPr>
            <a:lvl4pPr>
              <a:defRPr sz="2000"/>
            </a:lvl4pPr>
            <a:lvl5pPr>
              <a:defRPr sz="20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685800"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845526"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845526"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651A0C47-018D-4460-B945-BFF7981B6CA6}" type="datetimeFigureOut">
              <a:rPr lang="en-US" smtClean="0"/>
              <a:t>08/03/15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1F5A0A-F6FC-4FFD-9B49-0DA8697211D9}" type="slidenum">
              <a:rPr lang="en-US" smtClean="0"/>
              <a:t>‹#›</a:t>
            </a:fld>
            <a:endParaRPr lang="en-US"/>
          </a:p>
        </p:txBody>
      </p:sp>
      <p:cxnSp>
        <p:nvCxnSpPr>
          <p:cNvPr id="11" name="Straight Connector 10"/>
          <p:cNvCxnSpPr/>
          <p:nvPr/>
        </p:nvCxnSpPr>
        <p:spPr>
          <a:xfrm>
            <a:off x="786205"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936966"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651A0C47-018D-4460-B945-BFF7981B6CA6}" type="datetimeFigureOut">
              <a:rPr lang="en-US" smtClean="0"/>
              <a:t>08/03/15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1A0C47-018D-4460-B945-BFF7981B6CA6}" type="datetimeFigureOut">
              <a:rPr lang="en-US" smtClean="0"/>
              <a:t>08/03/15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8905" y="971550"/>
            <a:ext cx="3657600" cy="1162050"/>
          </a:xfrm>
        </p:spPr>
        <p:txBody>
          <a:bodyPr anchor="b">
            <a:no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00600" y="457200"/>
            <a:ext cx="3657600" cy="56689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658905" y="2133601"/>
            <a:ext cx="3657600" cy="3581400"/>
          </a:xfrm>
        </p:spPr>
        <p:txBody>
          <a:bodyPr>
            <a:normAutofit/>
          </a:bodyPr>
          <a:lstStyle>
            <a:lvl1pPr marL="0" indent="0">
              <a:spcBef>
                <a:spcPts val="10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121023"/>
            <a:ext cx="7770813" cy="1429871"/>
          </a:xfrm>
          <a:prstGeom prst="rect">
            <a:avLst/>
          </a:prstGeom>
        </p:spPr>
        <p:txBody>
          <a:bodyPr vert="horz" lIns="91440" tIns="45720" rIns="91440" bIns="45720" rtlCol="0" anchor="ctr" anchorCtr="0">
            <a:normAutofit/>
          </a:bodyPr>
          <a:lstStyle/>
          <a:p>
            <a:r>
              <a:rPr lang="en-US" smtClean="0"/>
              <a:t>Click to edit Master title style</a:t>
            </a:r>
            <a:endParaRPr/>
          </a:p>
        </p:txBody>
      </p:sp>
      <p:sp>
        <p:nvSpPr>
          <p:cNvPr id="3" name="Text Placeholder 2"/>
          <p:cNvSpPr>
            <a:spLocks noGrp="1"/>
          </p:cNvSpPr>
          <p:nvPr>
            <p:ph type="body" idx="1"/>
          </p:nvPr>
        </p:nvSpPr>
        <p:spPr>
          <a:xfrm>
            <a:off x="685800" y="1752600"/>
            <a:ext cx="7770813"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620435" y="6356350"/>
            <a:ext cx="2133600" cy="365125"/>
          </a:xfrm>
          <a:prstGeom prst="rect">
            <a:avLst/>
          </a:prstGeom>
        </p:spPr>
        <p:txBody>
          <a:bodyPr vert="horz" lIns="91440" tIns="45720" rIns="91440" bIns="45720" rtlCol="0" anchor="ctr"/>
          <a:lstStyle>
            <a:lvl1pPr algn="r">
              <a:defRPr sz="1200">
                <a:solidFill>
                  <a:schemeClr val="tx1">
                    <a:tint val="75000"/>
                  </a:schemeClr>
                </a:solidFill>
                <a:effectLst>
                  <a:outerShdw blurRad="50800" dist="38100" dir="5400000" sx="101000" sy="101000" algn="t" rotWithShape="0">
                    <a:prstClr val="black">
                      <a:alpha val="40000"/>
                    </a:prstClr>
                  </a:outerShdw>
                </a:effectLst>
              </a:defRPr>
            </a:lvl1pPr>
          </a:lstStyle>
          <a:p>
            <a:fld id="{651A0C47-018D-4460-B945-BFF7981B6CA6}" type="datetimeFigureOut">
              <a:rPr lang="en-US" smtClean="0"/>
              <a:t>08/03/15</a:t>
            </a:fld>
            <a:endParaRPr lang="en-US"/>
          </a:p>
        </p:txBody>
      </p:sp>
      <p:sp>
        <p:nvSpPr>
          <p:cNvPr id="5" name="Footer Placeholder 4"/>
          <p:cNvSpPr>
            <a:spLocks noGrp="1"/>
          </p:cNvSpPr>
          <p:nvPr>
            <p:ph type="ftr" sz="quarter" idx="3"/>
          </p:nvPr>
        </p:nvSpPr>
        <p:spPr>
          <a:xfrm>
            <a:off x="354105" y="6356350"/>
            <a:ext cx="2895600" cy="365125"/>
          </a:xfrm>
          <a:prstGeom prst="rect">
            <a:avLst/>
          </a:prstGeom>
        </p:spPr>
        <p:txBody>
          <a:bodyPr vert="horz" lIns="91440" tIns="45720" rIns="91440" bIns="45720" rtlCol="0" anchor="ctr"/>
          <a:lstStyle>
            <a:lvl1pPr algn="l">
              <a:defRPr sz="1200">
                <a:solidFill>
                  <a:schemeClr val="tx1">
                    <a:tint val="75000"/>
                  </a:schemeClr>
                </a:solidFill>
                <a:effectLst>
                  <a:outerShdw blurRad="50800" dist="38100" dir="5400000" sx="101000" sy="101000" algn="t" rotWithShape="0">
                    <a:prstClr val="black">
                      <a:alpha val="40000"/>
                    </a:prstClr>
                  </a:outerShdw>
                </a:effectLst>
              </a:defRPr>
            </a:lvl1pPr>
          </a:lstStyle>
          <a:p>
            <a:endParaRPr lang="en-US"/>
          </a:p>
        </p:txBody>
      </p:sp>
      <p:sp>
        <p:nvSpPr>
          <p:cNvPr id="6" name="Slide Number Placeholder 5"/>
          <p:cNvSpPr>
            <a:spLocks noGrp="1"/>
          </p:cNvSpPr>
          <p:nvPr>
            <p:ph type="sldNum" sz="quarter" idx="4"/>
          </p:nvPr>
        </p:nvSpPr>
        <p:spPr>
          <a:xfrm>
            <a:off x="4229100" y="6356350"/>
            <a:ext cx="685800" cy="365125"/>
          </a:xfrm>
          <a:prstGeom prst="rect">
            <a:avLst/>
          </a:prstGeom>
        </p:spPr>
        <p:txBody>
          <a:bodyPr vert="horz" lIns="91440" tIns="45720" rIns="91440" bIns="45720" rtlCol="0" anchor="ctr"/>
          <a:lstStyle>
            <a:lvl1pPr algn="ctr">
              <a:defRPr sz="1200">
                <a:solidFill>
                  <a:schemeClr val="tx1">
                    <a:tint val="75000"/>
                  </a:schemeClr>
                </a:solidFill>
                <a:effectLst>
                  <a:outerShdw blurRad="50800" dist="38100" dir="5400000" sx="101000" sy="101000" algn="t" rotWithShape="0">
                    <a:prstClr val="black">
                      <a:alpha val="40000"/>
                    </a:prstClr>
                  </a:outerShdw>
                </a:effectLst>
              </a:defRPr>
            </a:lvl1pPr>
          </a:lstStyle>
          <a:p>
            <a:fld id="{9C1F5A0A-F6FC-4FFD-9B49-0DA8697211D9}"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ctr" defTabSz="914400" rtl="0" eaLnBrk="1" latinLnBrk="0" hangingPunct="1">
        <a:spcBef>
          <a:spcPct val="0"/>
        </a:spcBef>
        <a:buNone/>
        <a:defRPr sz="48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p:titleStyle>
    <p:bodyStyle>
      <a:lvl1pPr marL="342900" indent="-342900" algn="l" defTabSz="914400" rtl="0" eaLnBrk="1" latinLnBrk="0" hangingPunct="1">
        <a:spcBef>
          <a:spcPts val="2000"/>
        </a:spcBef>
        <a:buFontTx/>
        <a:buBlip>
          <a:blip r:embed="rId16"/>
        </a:buBlip>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685800" indent="-336550" algn="l" defTabSz="914400" rtl="0" eaLnBrk="1" latinLnBrk="0" hangingPunct="1">
        <a:spcBef>
          <a:spcPts val="600"/>
        </a:spcBef>
        <a:buFontTx/>
        <a:buBlip>
          <a:blip r:embed="rId16"/>
        </a:buBlip>
        <a:defRPr sz="2000" kern="1200">
          <a:solidFill>
            <a:schemeClr val="tx1"/>
          </a:solidFill>
          <a:effectLst>
            <a:outerShdw blurRad="50800" dist="50800" dir="5400000" sx="101000" sy="101000" algn="t" rotWithShape="0">
              <a:prstClr val="black">
                <a:alpha val="40000"/>
              </a:prstClr>
            </a:outerShdw>
          </a:effectLst>
          <a:latin typeface="+mn-lt"/>
          <a:ea typeface="+mn-ea"/>
          <a:cs typeface="+mn-cs"/>
        </a:defRPr>
      </a:lvl2pPr>
      <a:lvl3pPr marL="10350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3pPr>
      <a:lvl4pPr marL="1371600" indent="-3365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4pPr>
      <a:lvl5pPr marL="17208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5pPr>
      <a:lvl6pPr marL="20558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6pPr>
      <a:lvl7pPr marL="23987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7pPr>
      <a:lvl8pPr marL="2743200"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8pPr>
      <a:lvl9pPr marL="3087688" indent="-336550" algn="l" defTabSz="914400" rtl="0" eaLnBrk="1" latinLnBrk="0" hangingPunct="1">
        <a:spcBef>
          <a:spcPct val="20000"/>
        </a:spcBef>
        <a:buFontTx/>
        <a:buBlip>
          <a:blip r:embed="rId16"/>
        </a:buBlip>
        <a:defRPr lang="en-US" sz="1800" kern="1200" dirty="0">
          <a:solidFill>
            <a:schemeClr val="tx1"/>
          </a:solidFill>
          <a:effectLst>
            <a:outerShdw blurRad="50800" dist="50800" dir="5400000" sx="101000" sy="101000" algn="t" rotWithShape="0">
              <a:prstClr val="black">
                <a:alpha val="40000"/>
              </a:prstClr>
            </a:outerShdw>
          </a:effectLst>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70096"/>
            <a:ext cx="7772400" cy="2073560"/>
          </a:xfrm>
        </p:spPr>
        <p:txBody>
          <a:bodyPr/>
          <a:lstStyle/>
          <a:p>
            <a:r>
              <a:rPr lang="en-US" sz="8000" dirty="0" smtClean="0"/>
              <a:t>Checkers</a:t>
            </a:r>
            <a:endParaRPr lang="en-US" sz="3600" dirty="0"/>
          </a:p>
        </p:txBody>
      </p:sp>
      <p:sp>
        <p:nvSpPr>
          <p:cNvPr id="3" name="Subtitle 2"/>
          <p:cNvSpPr>
            <a:spLocks noGrp="1"/>
          </p:cNvSpPr>
          <p:nvPr>
            <p:ph type="subTitle" idx="1"/>
          </p:nvPr>
        </p:nvSpPr>
        <p:spPr>
          <a:xfrm>
            <a:off x="685800" y="4101787"/>
            <a:ext cx="7772400" cy="1748985"/>
          </a:xfrm>
        </p:spPr>
        <p:txBody>
          <a:bodyPr>
            <a:normAutofit/>
          </a:bodyPr>
          <a:lstStyle/>
          <a:p>
            <a:r>
              <a:rPr lang="en-US" dirty="0" smtClean="0"/>
              <a:t>Developed By..</a:t>
            </a:r>
          </a:p>
          <a:p>
            <a:r>
              <a:rPr lang="en-US" dirty="0" smtClean="0"/>
              <a:t>Vinnie Da Silva</a:t>
            </a:r>
          </a:p>
          <a:p>
            <a:r>
              <a:rPr lang="en-US" dirty="0" smtClean="0"/>
              <a:t>Pratima L. Gauns</a:t>
            </a:r>
            <a:endParaRPr lang="en-US" dirty="0"/>
          </a:p>
        </p:txBody>
      </p:sp>
      <p:sp>
        <p:nvSpPr>
          <p:cNvPr id="4" name="Title 1"/>
          <p:cNvSpPr txBox="1">
            <a:spLocks/>
          </p:cNvSpPr>
          <p:nvPr/>
        </p:nvSpPr>
        <p:spPr>
          <a:xfrm>
            <a:off x="838200" y="535482"/>
            <a:ext cx="7772400" cy="1453453"/>
          </a:xfrm>
          <a:prstGeom prst="rect">
            <a:avLst/>
          </a:prstGeo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z="2800" dirty="0"/>
              <a:t>International Women's Day </a:t>
            </a:r>
            <a:r>
              <a:rPr lang="en-US" sz="2800" dirty="0" err="1"/>
              <a:t>Hackathon</a:t>
            </a:r>
            <a:r>
              <a:rPr lang="en-US" sz="2800" dirty="0"/>
              <a:t> 2015</a:t>
            </a:r>
            <a:endParaRPr lang="en-US" sz="2800" dirty="0"/>
          </a:p>
        </p:txBody>
      </p:sp>
    </p:spTree>
    <p:extLst>
      <p:ext uri="{BB962C8B-B14F-4D97-AF65-F5344CB8AC3E}">
        <p14:creationId xmlns:p14="http://schemas.microsoft.com/office/powerpoint/2010/main" val="421728025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50.PNG"/>
          <p:cNvPicPr>
            <a:picLocks noGrp="1" noChangeAspect="1"/>
          </p:cNvPicPr>
          <p:nvPr>
            <p:ph idx="1"/>
          </p:nvPr>
        </p:nvPicPr>
        <p:blipFill>
          <a:blip r:embed="rId2">
            <a:extLst>
              <a:ext uri="{28A0092B-C50C-407E-A947-70E740481C1C}">
                <a14:useLocalDpi xmlns:a14="http://schemas.microsoft.com/office/drawing/2010/main" val="0"/>
              </a:ext>
            </a:extLst>
          </a:blip>
          <a:srcRect l="-40673" r="-40673"/>
          <a:stretch>
            <a:fillRect/>
          </a:stretch>
        </p:blipFill>
        <p:spPr>
          <a:xfrm>
            <a:off x="685800" y="412750"/>
            <a:ext cx="7770813" cy="5713413"/>
          </a:xfrm>
        </p:spPr>
      </p:pic>
    </p:spTree>
    <p:extLst>
      <p:ext uri="{BB962C8B-B14F-4D97-AF65-F5344CB8AC3E}">
        <p14:creationId xmlns:p14="http://schemas.microsoft.com/office/powerpoint/2010/main" val="14002858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51.PNG"/>
          <p:cNvPicPr>
            <a:picLocks noGrp="1" noChangeAspect="1"/>
          </p:cNvPicPr>
          <p:nvPr>
            <p:ph idx="1"/>
          </p:nvPr>
        </p:nvPicPr>
        <p:blipFill>
          <a:blip r:embed="rId2">
            <a:extLst>
              <a:ext uri="{28A0092B-C50C-407E-A947-70E740481C1C}">
                <a14:useLocalDpi xmlns:a14="http://schemas.microsoft.com/office/drawing/2010/main" val="0"/>
              </a:ext>
            </a:extLst>
          </a:blip>
          <a:srcRect l="-41410" r="-41410"/>
          <a:stretch>
            <a:fillRect/>
          </a:stretch>
        </p:blipFill>
        <p:spPr>
          <a:xfrm>
            <a:off x="685800" y="458788"/>
            <a:ext cx="7770813" cy="5667375"/>
          </a:xfrm>
        </p:spPr>
      </p:pic>
    </p:spTree>
    <p:extLst>
      <p:ext uri="{BB962C8B-B14F-4D97-AF65-F5344CB8AC3E}">
        <p14:creationId xmlns:p14="http://schemas.microsoft.com/office/powerpoint/2010/main" val="44385975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and Frameworks</a:t>
            </a:r>
            <a:endParaRPr lang="en-US" dirty="0"/>
          </a:p>
        </p:txBody>
      </p:sp>
      <p:sp>
        <p:nvSpPr>
          <p:cNvPr id="3" name="Content Placeholder 2"/>
          <p:cNvSpPr>
            <a:spLocks noGrp="1"/>
          </p:cNvSpPr>
          <p:nvPr>
            <p:ph idx="1"/>
          </p:nvPr>
        </p:nvSpPr>
        <p:spPr/>
        <p:txBody>
          <a:bodyPr/>
          <a:lstStyle/>
          <a:p>
            <a:r>
              <a:rPr lang="en-US" dirty="0" err="1" smtClean="0"/>
              <a:t>Xcode</a:t>
            </a:r>
            <a:r>
              <a:rPr lang="en-US" dirty="0" smtClean="0"/>
              <a:t> 6.2</a:t>
            </a:r>
          </a:p>
          <a:p>
            <a:r>
              <a:rPr lang="en-US" dirty="0" smtClean="0"/>
              <a:t>Core Graphics and </a:t>
            </a:r>
            <a:r>
              <a:rPr lang="en-US" dirty="0" err="1" smtClean="0"/>
              <a:t>OpenCV</a:t>
            </a:r>
            <a:r>
              <a:rPr lang="en-US" dirty="0" smtClean="0"/>
              <a:t> Framework for image processing</a:t>
            </a:r>
            <a:endParaRPr lang="en-US" dirty="0"/>
          </a:p>
        </p:txBody>
      </p:sp>
    </p:spTree>
    <p:extLst>
      <p:ext uri="{BB962C8B-B14F-4D97-AF65-F5344CB8AC3E}">
        <p14:creationId xmlns:p14="http://schemas.microsoft.com/office/powerpoint/2010/main" val="140358722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55768261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Improvement</a:t>
            </a:r>
            <a:endParaRPr lang="en-US" dirty="0"/>
          </a:p>
        </p:txBody>
      </p:sp>
      <p:sp>
        <p:nvSpPr>
          <p:cNvPr id="3" name="Content Placeholder 2"/>
          <p:cNvSpPr>
            <a:spLocks noGrp="1"/>
          </p:cNvSpPr>
          <p:nvPr>
            <p:ph idx="1"/>
          </p:nvPr>
        </p:nvSpPr>
        <p:spPr/>
        <p:txBody>
          <a:bodyPr/>
          <a:lstStyle/>
          <a:p>
            <a:r>
              <a:rPr lang="en-US" dirty="0" smtClean="0"/>
              <a:t>Completing the game logic to enable user to actually proceed with game play.</a:t>
            </a:r>
          </a:p>
          <a:p>
            <a:r>
              <a:rPr lang="en-US" dirty="0"/>
              <a:t>Improving the board and coin detection algorithms to make them work for noisy images and complex images.</a:t>
            </a:r>
          </a:p>
          <a:p>
            <a:r>
              <a:rPr lang="en-US" dirty="0" smtClean="0"/>
              <a:t>Detecting the different shaped coins instead of only circular ones.</a:t>
            </a:r>
          </a:p>
          <a:p>
            <a:endParaRPr lang="en-US" dirty="0"/>
          </a:p>
        </p:txBody>
      </p:sp>
    </p:spTree>
    <p:extLst>
      <p:ext uri="{BB962C8B-B14F-4D97-AF65-F5344CB8AC3E}">
        <p14:creationId xmlns:p14="http://schemas.microsoft.com/office/powerpoint/2010/main" val="91545532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616214"/>
            <a:ext cx="7770813" cy="1514649"/>
          </a:xfrm>
        </p:spPr>
        <p:txBody>
          <a:bodyPr/>
          <a:lstStyle/>
          <a:p>
            <a:r>
              <a:rPr lang="en-US" dirty="0" smtClean="0"/>
              <a:t>Thank You!</a:t>
            </a:r>
            <a:endParaRPr lang="en-US" dirty="0"/>
          </a:p>
        </p:txBody>
      </p:sp>
    </p:spTree>
    <p:extLst>
      <p:ext uri="{BB962C8B-B14F-4D97-AF65-F5344CB8AC3E}">
        <p14:creationId xmlns:p14="http://schemas.microsoft.com/office/powerpoint/2010/main" val="1987073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a:t>
            </a:r>
            <a:endParaRPr lang="en-US" dirty="0"/>
          </a:p>
        </p:txBody>
      </p:sp>
      <p:sp>
        <p:nvSpPr>
          <p:cNvPr id="3" name="Content Placeholder 2"/>
          <p:cNvSpPr>
            <a:spLocks noGrp="1"/>
          </p:cNvSpPr>
          <p:nvPr>
            <p:ph idx="1"/>
          </p:nvPr>
        </p:nvSpPr>
        <p:spPr/>
        <p:txBody>
          <a:bodyPr/>
          <a:lstStyle/>
          <a:p>
            <a:pPr marL="0" indent="0">
              <a:buNone/>
            </a:pPr>
            <a:r>
              <a:rPr lang="en-US" dirty="0"/>
              <a:t>While playing and interesting real world board game with your best buddy, what would you do if you are called by some urgent work?  Unfortunately, you’ll have to leave the game in the middle and run away</a:t>
            </a:r>
            <a:r>
              <a:rPr lang="en-US" dirty="0" smtClean="0"/>
              <a:t>.</a:t>
            </a:r>
          </a:p>
          <a:p>
            <a:pPr marL="0" indent="0">
              <a:buNone/>
            </a:pPr>
            <a:r>
              <a:rPr lang="en-US" dirty="0"/>
              <a:t>What if you could capture the game’s state on a device easily and resume the play on the device after some time.</a:t>
            </a:r>
          </a:p>
          <a:p>
            <a:pPr marL="0" indent="0">
              <a:buNone/>
            </a:pPr>
            <a:r>
              <a:rPr lang="en-US" dirty="0"/>
              <a:t>That’s the concept we tried demonstrating through our app using a Checker  Board game.</a:t>
            </a:r>
            <a:endParaRPr lang="en-US" dirty="0"/>
          </a:p>
        </p:txBody>
      </p:sp>
    </p:spTree>
    <p:extLst>
      <p:ext uri="{BB962C8B-B14F-4D97-AF65-F5344CB8AC3E}">
        <p14:creationId xmlns:p14="http://schemas.microsoft.com/office/powerpoint/2010/main" val="406107903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a:t>
            </a:r>
            <a:endParaRPr lang="en-US" dirty="0"/>
          </a:p>
        </p:txBody>
      </p:sp>
      <p:sp>
        <p:nvSpPr>
          <p:cNvPr id="3" name="Content Placeholder 2"/>
          <p:cNvSpPr>
            <a:spLocks noGrp="1"/>
          </p:cNvSpPr>
          <p:nvPr>
            <p:ph idx="1"/>
          </p:nvPr>
        </p:nvSpPr>
        <p:spPr/>
        <p:txBody>
          <a:bodyPr/>
          <a:lstStyle/>
          <a:p>
            <a:r>
              <a:rPr lang="en-US" dirty="0" smtClean="0"/>
              <a:t>Device – </a:t>
            </a:r>
            <a:r>
              <a:rPr lang="en-US" dirty="0" err="1" smtClean="0"/>
              <a:t>iPad</a:t>
            </a:r>
            <a:r>
              <a:rPr lang="en-US" dirty="0" smtClean="0"/>
              <a:t> Application. Tested on </a:t>
            </a:r>
            <a:r>
              <a:rPr lang="en-US" dirty="0" err="1" smtClean="0"/>
              <a:t>iPad</a:t>
            </a:r>
            <a:r>
              <a:rPr lang="en-US" dirty="0" smtClean="0"/>
              <a:t> 3 and </a:t>
            </a:r>
            <a:r>
              <a:rPr lang="en-US" dirty="0" err="1" smtClean="0"/>
              <a:t>iPad</a:t>
            </a:r>
            <a:r>
              <a:rPr lang="en-US" dirty="0" smtClean="0"/>
              <a:t> 4</a:t>
            </a:r>
          </a:p>
          <a:p>
            <a:r>
              <a:rPr lang="en-US" dirty="0" smtClean="0"/>
              <a:t>OS – </a:t>
            </a:r>
            <a:r>
              <a:rPr lang="en-US" dirty="0" err="1" smtClean="0"/>
              <a:t>iOS</a:t>
            </a:r>
            <a:r>
              <a:rPr lang="en-US" dirty="0" smtClean="0"/>
              <a:t> 8 and above.</a:t>
            </a:r>
          </a:p>
          <a:p>
            <a:r>
              <a:rPr lang="en-US" dirty="0" smtClean="0"/>
              <a:t>Orientation – Portrait mode</a:t>
            </a:r>
            <a:endParaRPr lang="en-US" dirty="0"/>
          </a:p>
        </p:txBody>
      </p:sp>
    </p:spTree>
    <p:extLst>
      <p:ext uri="{BB962C8B-B14F-4D97-AF65-F5344CB8AC3E}">
        <p14:creationId xmlns:p14="http://schemas.microsoft.com/office/powerpoint/2010/main" val="364091627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a:xfrm>
            <a:off x="685800" y="1869141"/>
            <a:ext cx="7770813" cy="4257022"/>
          </a:xfrm>
        </p:spPr>
        <p:txBody>
          <a:bodyPr/>
          <a:lstStyle/>
          <a:p>
            <a:pPr marL="0" indent="0" algn="ctr">
              <a:buNone/>
            </a:pPr>
            <a:r>
              <a:rPr lang="en-US" dirty="0" smtClean="0"/>
              <a:t> Screen 1- Image Capture Screen</a:t>
            </a:r>
          </a:p>
          <a:p>
            <a:pPr marL="0" indent="0">
              <a:buNone/>
            </a:pPr>
            <a:r>
              <a:rPr lang="en-US" dirty="0" smtClean="0"/>
              <a:t>Allows you to capture an image. Adjust the </a:t>
            </a:r>
            <a:r>
              <a:rPr lang="en-US" dirty="0" err="1" smtClean="0"/>
              <a:t>iPad</a:t>
            </a:r>
            <a:r>
              <a:rPr lang="en-US" dirty="0" smtClean="0"/>
              <a:t> camera to correctly fit the displayed frame with your game board. </a:t>
            </a:r>
            <a:r>
              <a:rPr lang="en-US" dirty="0" smtClean="0"/>
              <a:t>Once done tap the screen to capture.</a:t>
            </a:r>
            <a:endParaRPr lang="en-US" dirty="0" smtClean="0"/>
          </a:p>
          <a:p>
            <a:pPr marL="0" indent="0">
              <a:buNone/>
            </a:pPr>
            <a:r>
              <a:rPr lang="en-US" dirty="0" smtClean="0"/>
              <a:t>We detect the board edges and show the preview of the captured image. User can either select the image and </a:t>
            </a:r>
            <a:r>
              <a:rPr lang="en-US" dirty="0" smtClean="0"/>
              <a:t>tap on “Next” </a:t>
            </a:r>
            <a:r>
              <a:rPr lang="en-US" dirty="0" smtClean="0"/>
              <a:t>or </a:t>
            </a:r>
            <a:r>
              <a:rPr lang="en-US" dirty="0" smtClean="0"/>
              <a:t>opt to recapture using “Reset”.</a:t>
            </a:r>
            <a:endParaRPr lang="en-US" dirty="0" smtClean="0"/>
          </a:p>
          <a:p>
            <a:pPr marL="0" indent="0">
              <a:buNone/>
            </a:pPr>
            <a:r>
              <a:rPr lang="en-US" dirty="0" smtClean="0"/>
              <a:t>The “Select Demo Picture” allows to select a static picture for demo purpose in case game board is not </a:t>
            </a:r>
            <a:r>
              <a:rPr lang="en-US" dirty="0" smtClean="0"/>
              <a:t>availab</a:t>
            </a:r>
            <a:r>
              <a:rPr lang="en-US" dirty="0" smtClean="0"/>
              <a:t>le for capturing image</a:t>
            </a:r>
            <a:r>
              <a:rPr lang="en-US" dirty="0" smtClean="0"/>
              <a:t>.</a:t>
            </a:r>
            <a:endParaRPr lang="en-US" dirty="0" smtClean="0"/>
          </a:p>
        </p:txBody>
      </p:sp>
    </p:spTree>
    <p:extLst>
      <p:ext uri="{BB962C8B-B14F-4D97-AF65-F5344CB8AC3E}">
        <p14:creationId xmlns:p14="http://schemas.microsoft.com/office/powerpoint/2010/main" val="362274835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IMG_0055.PNG"/>
          <p:cNvPicPr>
            <a:picLocks noGrp="1" noChangeAspect="1"/>
          </p:cNvPicPr>
          <p:nvPr>
            <p:ph idx="1"/>
          </p:nvPr>
        </p:nvPicPr>
        <p:blipFill>
          <a:blip r:embed="rId2">
            <a:extLst>
              <a:ext uri="{28A0092B-C50C-407E-A947-70E740481C1C}">
                <a14:useLocalDpi xmlns:a14="http://schemas.microsoft.com/office/drawing/2010/main" val="0"/>
              </a:ext>
            </a:extLst>
          </a:blip>
          <a:srcRect l="-41899" r="-41899"/>
          <a:stretch>
            <a:fillRect/>
          </a:stretch>
        </p:blipFill>
        <p:spPr>
          <a:xfrm>
            <a:off x="685800" y="488950"/>
            <a:ext cx="7770813" cy="5637213"/>
          </a:xfrm>
        </p:spPr>
      </p:pic>
    </p:spTree>
    <p:extLst>
      <p:ext uri="{BB962C8B-B14F-4D97-AF65-F5344CB8AC3E}">
        <p14:creationId xmlns:p14="http://schemas.microsoft.com/office/powerpoint/2010/main" val="196827070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IMG_0046.PNG"/>
          <p:cNvPicPr>
            <a:picLocks noGrp="1" noChangeAspect="1"/>
          </p:cNvPicPr>
          <p:nvPr>
            <p:ph idx="1"/>
          </p:nvPr>
        </p:nvPicPr>
        <p:blipFill>
          <a:blip r:embed="rId2">
            <a:extLst>
              <a:ext uri="{28A0092B-C50C-407E-A947-70E740481C1C}">
                <a14:useLocalDpi xmlns:a14="http://schemas.microsoft.com/office/drawing/2010/main" val="0"/>
              </a:ext>
            </a:extLst>
          </a:blip>
          <a:srcRect l="-41899" r="-41899"/>
          <a:stretch>
            <a:fillRect/>
          </a:stretch>
        </p:blipFill>
        <p:spPr>
          <a:xfrm>
            <a:off x="685800" y="488950"/>
            <a:ext cx="7770813" cy="5637213"/>
          </a:xfrm>
        </p:spPr>
      </p:pic>
    </p:spTree>
    <p:extLst>
      <p:ext uri="{BB962C8B-B14F-4D97-AF65-F5344CB8AC3E}">
        <p14:creationId xmlns:p14="http://schemas.microsoft.com/office/powerpoint/2010/main" val="231234583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47.PNG"/>
          <p:cNvPicPr>
            <a:picLocks noGrp="1" noChangeAspect="1"/>
          </p:cNvPicPr>
          <p:nvPr>
            <p:ph idx="1"/>
          </p:nvPr>
        </p:nvPicPr>
        <p:blipFill>
          <a:blip r:embed="rId2">
            <a:extLst>
              <a:ext uri="{28A0092B-C50C-407E-A947-70E740481C1C}">
                <a14:useLocalDpi xmlns:a14="http://schemas.microsoft.com/office/drawing/2010/main" val="0"/>
              </a:ext>
            </a:extLst>
          </a:blip>
          <a:srcRect l="-40926" r="-40926"/>
          <a:stretch>
            <a:fillRect/>
          </a:stretch>
        </p:blipFill>
        <p:spPr>
          <a:xfrm>
            <a:off x="685800" y="428625"/>
            <a:ext cx="7770813" cy="5697538"/>
          </a:xfrm>
        </p:spPr>
      </p:pic>
    </p:spTree>
    <p:extLst>
      <p:ext uri="{BB962C8B-B14F-4D97-AF65-F5344CB8AC3E}">
        <p14:creationId xmlns:p14="http://schemas.microsoft.com/office/powerpoint/2010/main" val="138764299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48.PNG"/>
          <p:cNvPicPr>
            <a:picLocks noGrp="1" noChangeAspect="1"/>
          </p:cNvPicPr>
          <p:nvPr>
            <p:ph idx="1"/>
          </p:nvPr>
        </p:nvPicPr>
        <p:blipFill>
          <a:blip r:embed="rId2">
            <a:extLst>
              <a:ext uri="{28A0092B-C50C-407E-A947-70E740481C1C}">
                <a14:useLocalDpi xmlns:a14="http://schemas.microsoft.com/office/drawing/2010/main" val="0"/>
              </a:ext>
            </a:extLst>
          </a:blip>
          <a:srcRect l="-43693" r="-43693"/>
          <a:stretch>
            <a:fillRect/>
          </a:stretch>
        </p:blipFill>
        <p:spPr>
          <a:xfrm>
            <a:off x="685800" y="596900"/>
            <a:ext cx="7770813" cy="5529263"/>
          </a:xfrm>
        </p:spPr>
      </p:pic>
    </p:spTree>
    <p:extLst>
      <p:ext uri="{BB962C8B-B14F-4D97-AF65-F5344CB8AC3E}">
        <p14:creationId xmlns:p14="http://schemas.microsoft.com/office/powerpoint/2010/main" val="96453027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p:txBody>
          <a:bodyPr/>
          <a:lstStyle/>
          <a:p>
            <a:pPr marL="0" indent="0" algn="ctr">
              <a:buNone/>
            </a:pPr>
            <a:r>
              <a:rPr lang="en-US" dirty="0" smtClean="0"/>
              <a:t>Screen 2 – Game Screen</a:t>
            </a:r>
          </a:p>
          <a:p>
            <a:pPr marL="0" indent="0">
              <a:buNone/>
            </a:pPr>
            <a:r>
              <a:rPr lang="en-US" dirty="0" smtClean="0"/>
              <a:t>The captured image is passed to this </a:t>
            </a:r>
            <a:r>
              <a:rPr lang="en-US" dirty="0" smtClean="0"/>
              <a:t>screen. We detect the colors for each check and draw them to present the board.</a:t>
            </a:r>
          </a:p>
          <a:p>
            <a:pPr marL="0" indent="0">
              <a:buNone/>
            </a:pPr>
            <a:r>
              <a:rPr lang="en-US" dirty="0" smtClean="0"/>
              <a:t>Using Image Processing techniques, w</a:t>
            </a:r>
            <a:r>
              <a:rPr lang="en-US" dirty="0" smtClean="0"/>
              <a:t>e </a:t>
            </a:r>
            <a:r>
              <a:rPr lang="en-US" dirty="0" smtClean="0"/>
              <a:t>detect the coins within each </a:t>
            </a:r>
            <a:r>
              <a:rPr lang="en-US" dirty="0" smtClean="0"/>
              <a:t>check. Find out the color of each coin and draw them </a:t>
            </a:r>
            <a:r>
              <a:rPr lang="en-US" dirty="0" smtClean="0"/>
              <a:t>with </a:t>
            </a:r>
            <a:r>
              <a:rPr lang="en-US" dirty="0" smtClean="0"/>
              <a:t>their </a:t>
            </a:r>
            <a:r>
              <a:rPr lang="en-US" dirty="0" smtClean="0"/>
              <a:t>actual </a:t>
            </a:r>
            <a:r>
              <a:rPr lang="en-US" dirty="0" smtClean="0"/>
              <a:t>colors.</a:t>
            </a:r>
            <a:endParaRPr lang="en-US" dirty="0" smtClean="0"/>
          </a:p>
          <a:p>
            <a:pPr marL="0" indent="0">
              <a:buNone/>
            </a:pPr>
            <a:r>
              <a:rPr lang="en-US" dirty="0" smtClean="0"/>
              <a:t>The coins can be moved across to proceed with game </a:t>
            </a:r>
            <a:r>
              <a:rPr lang="en-US" dirty="0" smtClean="0"/>
              <a:t>play. </a:t>
            </a:r>
            <a:r>
              <a:rPr lang="en-US" dirty="0" smtClean="0"/>
              <a:t>Due </a:t>
            </a:r>
            <a:r>
              <a:rPr lang="en-US" dirty="0"/>
              <a:t>to time </a:t>
            </a:r>
            <a:r>
              <a:rPr lang="en-US" dirty="0" smtClean="0"/>
              <a:t>constraints </a:t>
            </a:r>
            <a:r>
              <a:rPr lang="en-US" dirty="0"/>
              <a:t>we have implemented the only diagonal coin movement for demonstration purpose</a:t>
            </a:r>
            <a:r>
              <a:rPr lang="en-US" dirty="0" smtClean="0"/>
              <a:t>. </a:t>
            </a:r>
            <a:r>
              <a:rPr lang="en-US" dirty="0" smtClean="0"/>
              <a:t>The actual game logic is not added. </a:t>
            </a:r>
            <a:endParaRPr lang="en-US" dirty="0" smtClean="0"/>
          </a:p>
        </p:txBody>
      </p:sp>
    </p:spTree>
    <p:extLst>
      <p:ext uri="{BB962C8B-B14F-4D97-AF65-F5344CB8AC3E}">
        <p14:creationId xmlns:p14="http://schemas.microsoft.com/office/powerpoint/2010/main" val="3418432704"/>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Story">
  <a:themeElements>
    <a:clrScheme name="Story">
      <a:dk1>
        <a:sysClr val="windowText" lastClr="000000"/>
      </a:dk1>
      <a:lt1>
        <a:sysClr val="window" lastClr="FFFFFF"/>
      </a:lt1>
      <a:dk2>
        <a:srgbClr val="212121"/>
      </a:dk2>
      <a:lt2>
        <a:srgbClr val="CDD4D7"/>
      </a:lt2>
      <a:accent1>
        <a:srgbClr val="1D86CD"/>
      </a:accent1>
      <a:accent2>
        <a:srgbClr val="732E9A"/>
      </a:accent2>
      <a:accent3>
        <a:srgbClr val="B50B1B"/>
      </a:accent3>
      <a:accent4>
        <a:srgbClr val="E8950E"/>
      </a:accent4>
      <a:accent5>
        <a:srgbClr val="55992B"/>
      </a:accent5>
      <a:accent6>
        <a:srgbClr val="2C9C89"/>
      </a:accent6>
      <a:hlink>
        <a:srgbClr val="EC4D4D"/>
      </a:hlink>
      <a:folHlink>
        <a:srgbClr val="F8CE8A"/>
      </a:folHlink>
    </a:clrScheme>
    <a:fontScheme name="Story">
      <a:majorFont>
        <a:latin typeface="Calisto MT"/>
        <a:ea typeface=""/>
        <a:cs typeface=""/>
        <a:font script="Jpan" typeface="ＭＳ Ｐ明朝"/>
        <a:font script="Hans" typeface="宋体"/>
        <a:font script="Hant" typeface="新細明體"/>
      </a:majorFont>
      <a:minorFont>
        <a:latin typeface="Calisto MT"/>
        <a:ea typeface=""/>
        <a:cs typeface=""/>
        <a:font script="Jpan" typeface="ＭＳ Ｐ明朝"/>
        <a:font script="Hans" typeface="宋体"/>
        <a:font script="Hant" typeface="新細明體"/>
      </a:minorFont>
    </a:fontScheme>
    <a:fmtScheme name="Story">
      <a:fillStyleLst>
        <a:solidFill>
          <a:schemeClr val="phClr"/>
        </a:solidFill>
        <a:blipFill rotWithShape="1">
          <a:blip xmlns:r="http://schemas.openxmlformats.org/officeDocument/2006/relationships" r:embed="rId1">
            <a:duotone>
              <a:schemeClr val="phClr">
                <a:shade val="10000"/>
                <a:satMod val="150000"/>
                <a:lumMod val="120000"/>
              </a:schemeClr>
              <a:schemeClr val="phClr">
                <a:satMod val="350000"/>
                <a:lumMod val="150000"/>
              </a:schemeClr>
            </a:duotone>
          </a:blip>
          <a:tile tx="0" ty="0" sx="20000" sy="20000" flip="none" algn="ctr"/>
        </a:blipFill>
        <a:gradFill rotWithShape="1">
          <a:gsLst>
            <a:gs pos="0">
              <a:schemeClr val="phClr">
                <a:shade val="20000"/>
                <a:satMod val="130000"/>
              </a:schemeClr>
            </a:gs>
            <a:gs pos="50000">
              <a:schemeClr val="phClr">
                <a:shade val="90000"/>
                <a:satMod val="130000"/>
              </a:schemeClr>
            </a:gs>
            <a:gs pos="100000">
              <a:schemeClr val="phClr">
                <a:shade val="100000"/>
                <a:satMod val="200000"/>
                <a:lumMod val="120000"/>
              </a:schemeClr>
            </a:gs>
          </a:gsLst>
          <a:lin ang="16200000" scaled="0"/>
        </a:gradFill>
      </a:fillStyleLst>
      <a:lnStyleLst>
        <a:ln w="6350" cap="flat" cmpd="sng" algn="ctr">
          <a:solidFill>
            <a:schemeClr val="phClr">
              <a:shade val="95000"/>
              <a:satMod val="105000"/>
            </a:schemeClr>
          </a:solidFill>
          <a:prstDash val="solid"/>
        </a:ln>
        <a:ln w="19050" cap="flat" cmpd="sng" algn="ctr">
          <a:solidFill>
            <a:schemeClr val="phClr"/>
          </a:solidFill>
          <a:prstDash val="solid"/>
        </a:ln>
        <a:ln w="34925" cap="flat" cmpd="sng" algn="ctr">
          <a:solidFill>
            <a:schemeClr val="phClr"/>
          </a:solidFill>
          <a:prstDash val="solid"/>
        </a:ln>
      </a:lnStyleLst>
      <a:effectStyleLst>
        <a:effectStyle>
          <a:effectLst/>
        </a:effectStyle>
        <a:effectStyle>
          <a:effectLst>
            <a:outerShdw blurRad="88900" dist="50800" dir="2100000" sx="104000" sy="104000" algn="br" rotWithShape="0">
              <a:srgbClr val="000000">
                <a:alpha val="55000"/>
              </a:srgbClr>
            </a:outerShdw>
          </a:effectLst>
        </a:effectStyle>
        <a:effectStyle>
          <a:effectLst>
            <a:outerShdw blurRad="127000" dist="63500" dir="5400000" sx="103000" sy="103000" rotWithShape="0">
              <a:srgbClr val="000000">
                <a:alpha val="75000"/>
              </a:srgbClr>
            </a:outerShdw>
          </a:effectLst>
          <a:scene3d>
            <a:camera prst="perspectiveFront" fov="3000000"/>
            <a:lightRig rig="balanced" dir="t">
              <a:rot lat="0" lon="0" rev="18000000"/>
            </a:lightRig>
          </a:scene3d>
          <a:sp3d prstMaterial="plastic">
            <a:bevelT w="254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2">
            <a:duotone>
              <a:schemeClr val="phClr">
                <a:shade val="10000"/>
                <a:satMod val="150000"/>
              </a:schemeClr>
              <a:schemeClr val="phClr">
                <a:tint val="60000"/>
                <a:satMod val="400000"/>
                <a:lumMod val="11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Story.thmx</Template>
  <TotalTime>373</TotalTime>
  <Words>323</Words>
  <Application>Microsoft Macintosh PowerPoint</Application>
  <PresentationFormat>On-screen Show (4:3)</PresentationFormat>
  <Paragraphs>32</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Story</vt:lpstr>
      <vt:lpstr>Checkers</vt:lpstr>
      <vt:lpstr>Concept</vt:lpstr>
      <vt:lpstr>Requirements</vt:lpstr>
      <vt:lpstr>Screens</vt:lpstr>
      <vt:lpstr>PowerPoint Presentation</vt:lpstr>
      <vt:lpstr>PowerPoint Presentation</vt:lpstr>
      <vt:lpstr>PowerPoint Presentation</vt:lpstr>
      <vt:lpstr>PowerPoint Presentation</vt:lpstr>
      <vt:lpstr>Screens</vt:lpstr>
      <vt:lpstr>PowerPoint Presentation</vt:lpstr>
      <vt:lpstr>PowerPoint Presentation</vt:lpstr>
      <vt:lpstr>Tools and Frameworks</vt:lpstr>
      <vt:lpstr>References</vt:lpstr>
      <vt:lpstr>Future Improvement</vt:lpstr>
      <vt:lpstr>Thank You!</vt:lpstr>
    </vt:vector>
  </TitlesOfParts>
  <Company>CCI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Checkers</dc:title>
  <dc:creator>Pratima  Gauns</dc:creator>
  <cp:lastModifiedBy>Pratima  Gauns</cp:lastModifiedBy>
  <cp:revision>37</cp:revision>
  <dcterms:created xsi:type="dcterms:W3CDTF">2015-03-08T05:41:12Z</dcterms:created>
  <dcterms:modified xsi:type="dcterms:W3CDTF">2015-03-08T13:31:55Z</dcterms:modified>
</cp:coreProperties>
</file>

<file path=docProps/thumbnail.jpeg>
</file>